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3" r:id="rId1"/>
  </p:sldMasterIdLst>
  <p:notesMasterIdLst>
    <p:notesMasterId r:id="rId32"/>
  </p:notesMasterIdLst>
  <p:handoutMasterIdLst>
    <p:handoutMasterId r:id="rId33"/>
  </p:handoutMasterIdLst>
  <p:sldIdLst>
    <p:sldId id="258" r:id="rId2"/>
    <p:sldId id="259" r:id="rId3"/>
    <p:sldId id="260" r:id="rId4"/>
    <p:sldId id="268" r:id="rId5"/>
    <p:sldId id="269" r:id="rId6"/>
    <p:sldId id="261" r:id="rId7"/>
    <p:sldId id="280" r:id="rId8"/>
    <p:sldId id="281" r:id="rId9"/>
    <p:sldId id="273" r:id="rId10"/>
    <p:sldId id="279" r:id="rId11"/>
    <p:sldId id="282" r:id="rId12"/>
    <p:sldId id="263" r:id="rId13"/>
    <p:sldId id="271" r:id="rId14"/>
    <p:sldId id="272" r:id="rId15"/>
    <p:sldId id="274" r:id="rId16"/>
    <p:sldId id="264" r:id="rId17"/>
    <p:sldId id="270" r:id="rId18"/>
    <p:sldId id="266" r:id="rId19"/>
    <p:sldId id="265" r:id="rId20"/>
    <p:sldId id="285" r:id="rId21"/>
    <p:sldId id="287" r:id="rId22"/>
    <p:sldId id="288" r:id="rId23"/>
    <p:sldId id="290" r:id="rId24"/>
    <p:sldId id="289" r:id="rId25"/>
    <p:sldId id="291" r:id="rId26"/>
    <p:sldId id="292" r:id="rId27"/>
    <p:sldId id="293" r:id="rId28"/>
    <p:sldId id="294" r:id="rId29"/>
    <p:sldId id="283" r:id="rId30"/>
    <p:sldId id="284" r:id="rId31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4A8"/>
    <a:srgbClr val="0069B2"/>
    <a:srgbClr val="868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33" autoAdjust="0"/>
  </p:normalViewPr>
  <p:slideViewPr>
    <p:cSldViewPr snapToGrid="0" showGuides="1">
      <p:cViewPr varScale="1">
        <p:scale>
          <a:sx n="59" d="100"/>
          <a:sy n="59" d="100"/>
        </p:scale>
        <p:origin x="90" y="456"/>
      </p:cViewPr>
      <p:guideLst>
        <p:guide orient="horz" pos="2160"/>
        <p:guide pos="3840"/>
        <p:guide orient="horz" pos="22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966" y="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22.08.2018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‹Nr.›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22.08.2018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" y="3028950"/>
            <a:ext cx="1406159" cy="10038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11" y="3028950"/>
            <a:ext cx="1406160" cy="1003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49" y="3028950"/>
            <a:ext cx="1406159" cy="100388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71" y="3028950"/>
            <a:ext cx="1406159" cy="10038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43" y="3028950"/>
            <a:ext cx="1406159" cy="10038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66" y="3028950"/>
            <a:ext cx="1406159" cy="100388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77" y="3024307"/>
            <a:ext cx="1406159" cy="100388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087" y="3024146"/>
            <a:ext cx="1406159" cy="1003883"/>
          </a:xfrm>
          <a:prstGeom prst="rect">
            <a:avLst/>
          </a:prstGeom>
        </p:spPr>
      </p:pic>
      <p:sp>
        <p:nvSpPr>
          <p:cNvPr id="40" name="Rechteck 39"/>
          <p:cNvSpPr/>
          <p:nvPr userDrawn="1"/>
        </p:nvSpPr>
        <p:spPr>
          <a:xfrm>
            <a:off x="0" y="4122964"/>
            <a:ext cx="12192000" cy="2735036"/>
          </a:xfrm>
          <a:prstGeom prst="rect">
            <a:avLst/>
          </a:prstGeom>
          <a:solidFill>
            <a:srgbClr val="00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feld 40"/>
          <p:cNvSpPr txBox="1"/>
          <p:nvPr userDrawn="1"/>
        </p:nvSpPr>
        <p:spPr>
          <a:xfrm>
            <a:off x="9657840" y="6249165"/>
            <a:ext cx="24014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B1DFC1E4-5604-4327-B0E7-13AF554735A1}" type="datetime4">
              <a:rPr lang="en-US" sz="1400" smtClean="0">
                <a:solidFill>
                  <a:srgbClr val="FFFFFF"/>
                </a:solidFill>
                <a:latin typeface="+mj-lt"/>
              </a:rPr>
              <a:t>August 22, 2018</a:t>
            </a:fld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Textfeld 41"/>
          <p:cNvSpPr txBox="1"/>
          <p:nvPr userDrawn="1"/>
        </p:nvSpPr>
        <p:spPr>
          <a:xfrm>
            <a:off x="435340" y="4488147"/>
            <a:ext cx="11469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Flexible Electrical Networks FEN </a:t>
            </a:r>
          </a:p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Research Campus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38" y="332028"/>
            <a:ext cx="193717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6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&lt;</a:t>
            </a:r>
            <a:r>
              <a:rPr lang="de-DE" dirty="0" err="1"/>
              <a:t>Presentation</a:t>
            </a:r>
            <a:r>
              <a:rPr lang="de-DE" dirty="0"/>
              <a:t> title&gt;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196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&lt;</a:t>
            </a:r>
            <a:r>
              <a:rPr lang="de-DE" dirty="0" err="1"/>
              <a:t>Subtitle</a:t>
            </a:r>
            <a:r>
              <a:rPr lang="de-DE" dirty="0"/>
              <a:t>&gt;</a:t>
            </a:r>
            <a:endParaRPr lang="en-US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 userDrawn="1"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383117" y="6210222"/>
            <a:ext cx="1142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+mj-lt"/>
              </a:rPr>
              <a:t>Funded</a:t>
            </a:r>
            <a:r>
              <a:rPr lang="de-DE" sz="1400" b="1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by the Federal Ministry of Education and Research (BMBF), </a:t>
            </a:r>
          </a:p>
          <a:p>
            <a:r>
              <a:rPr lang="en-US" sz="1400" b="1" dirty="0">
                <a:latin typeface="+mj-lt"/>
              </a:rPr>
              <a:t>Flexible Electrical Networks (FEN) Research Campus</a:t>
            </a:r>
            <a:endParaRPr lang="de-DE" sz="1400" b="1" dirty="0">
              <a:latin typeface="+mj-lt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088807"/>
            <a:ext cx="11426297" cy="4680168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 baseline="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5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83117" y="1089025"/>
            <a:ext cx="7440085" cy="467995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8064500" y="1089025"/>
            <a:ext cx="3744384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950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rgbClr val="0069B2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6" y="5269443"/>
            <a:ext cx="11412889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>
                <a:latin typeface="+mj-lt"/>
              </a:defRPr>
            </a:lvl1pPr>
          </a:lstStyle>
          <a:p>
            <a:pPr lvl="0"/>
            <a:r>
              <a:rPr lang="de-DE" dirty="0"/>
              <a:t>&lt;Picture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383117" y="1089026"/>
            <a:ext cx="11413067" cy="405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2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11425767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 Officer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47" name="Textplatzhalter 4"/>
          <p:cNvSpPr txBox="1">
            <a:spLocks/>
          </p:cNvSpPr>
          <p:nvPr userDrawn="1"/>
        </p:nvSpPr>
        <p:spPr>
          <a:xfrm>
            <a:off x="8794497" y="4569905"/>
            <a:ext cx="3014387" cy="1358337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8" name="Gruppieren 37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9" name="Gruppieren 38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40" name="Gruppieren 39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3" name="Textfeld 52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4" name="Grafik 53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41" name="Gruppieren 40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51" name="Textfeld 5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2" name="Grafik 5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48" name="Gruppieren 4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0" name="Grafik 4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3615860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>
                <a:solidFill>
                  <a:schemeClr val="accent5"/>
                </a:solidFill>
                <a:latin typeface="+mj-lt"/>
              </a:rPr>
              <a:t>Campus-Boulevard 79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4288069" y="3760715"/>
            <a:ext cx="4943016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Dr.-Ing. Peter Lürkens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Scientific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Medium Voltage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en-US" sz="1400" b="0" dirty="0">
                <a:solidFill>
                  <a:schemeClr val="accent5"/>
                </a:solidFill>
                <a:latin typeface="+mj-lt"/>
              </a:rPr>
              <a:t>Flexible Electrical Networks FEN Research Campus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de-DE" sz="1400" b="0" dirty="0">
                <a:solidFill>
                  <a:schemeClr val="accent5"/>
                </a:solidFill>
                <a:latin typeface="+mj-lt"/>
              </a:rPr>
              <a:t>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pluerkens@FENaachen.net</a:t>
            </a:r>
          </a:p>
        </p:txBody>
      </p:sp>
      <p:sp>
        <p:nvSpPr>
          <p:cNvPr id="43" name="Textplatzhalter 4"/>
          <p:cNvSpPr txBox="1">
            <a:spLocks/>
          </p:cNvSpPr>
          <p:nvPr userDrawn="1"/>
        </p:nvSpPr>
        <p:spPr>
          <a:xfrm>
            <a:off x="9413307" y="4445769"/>
            <a:ext cx="2395576" cy="1459125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2" name="Gruppieren 31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4" name="Gruppieren 33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7" name="Textfeld 56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8" name="Grafik 57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35" name="Gruppieren 34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37" name="Gruppieren 36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41" name="Textfeld 4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2" name="Grafik 4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38" name="Gruppieren 3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39" name="Textfeld 3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0" name="Grafik 3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383118" y="8143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9168874" y="6316682"/>
            <a:ext cx="1107997" cy="287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852C51D8-1FD6-4069-872C-7A5A70696072}" type="slidenum">
              <a:rPr lang="en-US" sz="1200" smtClean="0">
                <a:latin typeface="+mj-lt"/>
              </a:rPr>
              <a:t>‹Nr.›</a:t>
            </a:fld>
            <a:endParaRPr lang="en-US" sz="1200" dirty="0"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25" r:id="rId2"/>
    <p:sldLayoutId id="2147483826" r:id="rId3"/>
    <p:sldLayoutId id="2147483829" r:id="rId4"/>
    <p:sldLayoutId id="2147483830" r:id="rId5"/>
    <p:sldLayoutId id="2147483887" r:id="rId6"/>
    <p:sldLayoutId id="2147483886" r:id="rId7"/>
    <p:sldLayoutId id="2147483885" r:id="rId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1457" userDrawn="1">
          <p15:clr>
            <a:srgbClr val="F26B43"/>
          </p15:clr>
        </p15:guide>
        <p15:guide id="1" orient="horz" pos="2863" userDrawn="1">
          <p15:clr>
            <a:srgbClr val="F26B43"/>
          </p15:clr>
        </p15:guide>
        <p15:guide id="2" pos="241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pos="2600" userDrawn="1">
          <p15:clr>
            <a:srgbClr val="F26B43"/>
          </p15:clr>
        </p15:guide>
        <p15:guide id="5" pos="2752" userDrawn="1">
          <p15:clr>
            <a:srgbClr val="F26B43"/>
          </p15:clr>
        </p15:guide>
        <p15:guide id="6" pos="4928" userDrawn="1">
          <p15:clr>
            <a:srgbClr val="F26B43"/>
          </p15:clr>
        </p15:guide>
        <p15:guide id="7" pos="5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23D9A-2F1C-4EB3-BE71-CFDBF0F8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Spyder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E4A83F-6195-461D-8C0D-06226374A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Spyder‘s</a:t>
            </a:r>
            <a:r>
              <a:rPr lang="de-DE" dirty="0"/>
              <a:t> Variable Explorer</a:t>
            </a:r>
            <a:endParaRPr lang="en-CA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5EEC54DF-44C3-433C-A389-35A81E24C2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430" b="5430"/>
          <a:stretch>
            <a:fillRect/>
          </a:stretch>
        </p:blipFill>
        <p:spPr>
          <a:xfrm>
            <a:off x="383117" y="1089026"/>
            <a:ext cx="11413067" cy="4054475"/>
          </a:xfrm>
        </p:spPr>
      </p:pic>
    </p:spTree>
    <p:extLst>
      <p:ext uri="{BB962C8B-B14F-4D97-AF65-F5344CB8AC3E}">
        <p14:creationId xmlns:p14="http://schemas.microsoft.com/office/powerpoint/2010/main" val="237045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CCFF7-8AF6-449C-97BA-CC030B63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Flow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7CF1DE-D79E-4C23-BA05-C272F6D1C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err="1"/>
              <a:t>Pandapower</a:t>
            </a:r>
            <a:r>
              <a:rPr lang="en-CA" dirty="0"/>
              <a:t> provides an AC </a:t>
            </a:r>
            <a:r>
              <a:rPr lang="en-CA" dirty="0" err="1"/>
              <a:t>powerflow</a:t>
            </a:r>
            <a:r>
              <a:rPr lang="en-CA" dirty="0"/>
              <a:t>, DC </a:t>
            </a:r>
            <a:r>
              <a:rPr lang="en-CA" dirty="0" err="1"/>
              <a:t>powerflow</a:t>
            </a:r>
            <a:r>
              <a:rPr lang="en-CA" dirty="0"/>
              <a:t> and an OPF</a:t>
            </a:r>
          </a:p>
          <a:p>
            <a:r>
              <a:rPr lang="de-DE" dirty="0"/>
              <a:t>P</a:t>
            </a:r>
            <a:r>
              <a:rPr lang="en-CA" dirty="0" err="1"/>
              <a:t>andapower</a:t>
            </a:r>
            <a:r>
              <a:rPr lang="en-CA" dirty="0"/>
              <a:t> uses PYPOWER to solve </a:t>
            </a:r>
            <a:r>
              <a:rPr lang="en-CA" dirty="0" err="1"/>
              <a:t>powerflow</a:t>
            </a:r>
            <a:r>
              <a:rPr lang="en-CA" dirty="0"/>
              <a:t> problem</a:t>
            </a:r>
          </a:p>
          <a:p>
            <a:r>
              <a:rPr lang="de-DE" dirty="0"/>
              <a:t>S</a:t>
            </a:r>
            <a:r>
              <a:rPr lang="en-CA" dirty="0"/>
              <a:t>et </a:t>
            </a:r>
            <a:r>
              <a:rPr lang="en-CA" i="1" dirty="0"/>
              <a:t>“nr”</a:t>
            </a:r>
            <a:r>
              <a:rPr lang="en-CA" dirty="0"/>
              <a:t> as Newton-Raphson Method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830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5AC6-C293-49B9-90B7-F3170DE0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Tkinter</a:t>
            </a:r>
            <a:r>
              <a:rPr lang="de-DE" dirty="0"/>
              <a:t> GUI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564427-ADE3-405E-9FEF-486DE8C5E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Overview</a:t>
            </a:r>
            <a:r>
              <a:rPr lang="de-DE" dirty="0"/>
              <a:t>:</a:t>
            </a:r>
          </a:p>
          <a:p>
            <a:r>
              <a:rPr lang="de-DE" dirty="0"/>
              <a:t>Environment</a:t>
            </a:r>
          </a:p>
          <a:p>
            <a:r>
              <a:rPr lang="de-DE" dirty="0"/>
              <a:t>Code </a:t>
            </a:r>
            <a:r>
              <a:rPr lang="de-DE" dirty="0" err="1"/>
              <a:t>Structure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389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715CB-1D84-4CE2-AAD0-9EC8F7B1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Environment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8EC18E-D77A-4A4A-BA64-B16868170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PyCharm</a:t>
            </a:r>
            <a:r>
              <a:rPr lang="de-DE" dirty="0"/>
              <a:t> (Python IDE)</a:t>
            </a:r>
          </a:p>
          <a:p>
            <a:pPr lvl="1"/>
            <a:r>
              <a:rPr lang="de-DE" dirty="0"/>
              <a:t>Free, </a:t>
            </a:r>
            <a:r>
              <a:rPr lang="de-DE" dirty="0" err="1"/>
              <a:t>cross-platform</a:t>
            </a:r>
            <a:r>
              <a:rPr lang="de-DE" dirty="0"/>
              <a:t>, </a:t>
            </a:r>
            <a:r>
              <a:rPr lang="de-DE" dirty="0" err="1"/>
              <a:t>plugin</a:t>
            </a:r>
            <a:r>
              <a:rPr lang="de-DE" dirty="0"/>
              <a:t> support</a:t>
            </a:r>
          </a:p>
          <a:p>
            <a:pPr lvl="1"/>
            <a:r>
              <a:rPr lang="en-CA" dirty="0"/>
              <a:t>It highlights code with PEP8 warnings </a:t>
            </a:r>
            <a:r>
              <a:rPr lang="de-DE" dirty="0"/>
              <a:t>→</a:t>
            </a:r>
            <a:r>
              <a:rPr lang="en-CA" dirty="0"/>
              <a:t> e</a:t>
            </a:r>
            <a:r>
              <a:rPr lang="de-DE" dirty="0" err="1"/>
              <a:t>asy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en-CA" dirty="0"/>
              <a:t>read, test, maintain, and evolve the code</a:t>
            </a:r>
          </a:p>
          <a:p>
            <a:pPr lvl="1"/>
            <a:r>
              <a:rPr lang="en-CA" dirty="0"/>
              <a:t>It helps to do refactoring (changing variable’s or template’s name)</a:t>
            </a:r>
          </a:p>
          <a:p>
            <a:pPr lvl="1"/>
            <a:r>
              <a:rPr lang="de-DE" dirty="0"/>
              <a:t>I</a:t>
            </a:r>
            <a:r>
              <a:rPr lang="en-CA" dirty="0"/>
              <a:t>t suggests variables, classes, </a:t>
            </a:r>
            <a:r>
              <a:rPr lang="en-CA" dirty="0" err="1"/>
              <a:t>etc</a:t>
            </a:r>
            <a:r>
              <a:rPr lang="en-CA" dirty="0"/>
              <a:t> </a:t>
            </a:r>
            <a:r>
              <a:rPr lang="de-DE" dirty="0"/>
              <a:t>→ IntelliSense/Code </a:t>
            </a:r>
            <a:r>
              <a:rPr lang="de-DE" dirty="0" err="1"/>
              <a:t>Completion</a:t>
            </a:r>
            <a:r>
              <a:rPr lang="de-DE" dirty="0"/>
              <a:t> (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or</a:t>
            </a:r>
            <a:r>
              <a:rPr lang="de-DE" dirty="0"/>
              <a:t> external </a:t>
            </a:r>
            <a:r>
              <a:rPr lang="de-DE" dirty="0" err="1"/>
              <a:t>packages</a:t>
            </a:r>
            <a:r>
              <a:rPr lang="de-DE" dirty="0"/>
              <a:t>) and Python Type </a:t>
            </a:r>
            <a:r>
              <a:rPr lang="de-DE" dirty="0" err="1"/>
              <a:t>Hint</a:t>
            </a:r>
            <a:r>
              <a:rPr lang="de-DE" dirty="0"/>
              <a:t> →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and </a:t>
            </a:r>
            <a:r>
              <a:rPr lang="de-DE" dirty="0" err="1"/>
              <a:t>speed</a:t>
            </a:r>
            <a:endParaRPr lang="de-DE" dirty="0"/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 (I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feature </a:t>
            </a:r>
            <a:r>
              <a:rPr lang="de-DE" dirty="0" err="1"/>
              <a:t>though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Package </a:t>
            </a:r>
            <a:r>
              <a:rPr lang="de-DE" dirty="0" err="1"/>
              <a:t>management</a:t>
            </a:r>
            <a:r>
              <a:rPr lang="de-DE" dirty="0"/>
              <a:t> → Nice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(</a:t>
            </a:r>
            <a:r>
              <a:rPr lang="de-DE" dirty="0" err="1"/>
              <a:t>yes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Good</a:t>
            </a:r>
            <a:r>
              <a:rPr lang="de-DE" dirty="0"/>
              <a:t> Debugger</a:t>
            </a:r>
          </a:p>
        </p:txBody>
      </p:sp>
    </p:spTree>
    <p:extLst>
      <p:ext uri="{BB962C8B-B14F-4D97-AF65-F5344CB8AC3E}">
        <p14:creationId xmlns:p14="http://schemas.microsoft.com/office/powerpoint/2010/main" val="4105271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C3AD1A-BD1D-479F-948A-0EEB84EA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Environment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9A315F-8A54-4000-82B4-670488B97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JetBrains PyCharm Community Edition 2018.1.3 x64</a:t>
            </a:r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72D255CC-41D7-4C66-836A-9CF3A7C3A9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6775" r="-26432" b="-377"/>
          <a:stretch/>
        </p:blipFill>
        <p:spPr>
          <a:xfrm>
            <a:off x="383117" y="1089026"/>
            <a:ext cx="11413067" cy="4054475"/>
          </a:xfrm>
        </p:spPr>
      </p:pic>
    </p:spTree>
    <p:extLst>
      <p:ext uri="{BB962C8B-B14F-4D97-AF65-F5344CB8AC3E}">
        <p14:creationId xmlns:p14="http://schemas.microsoft.com/office/powerpoint/2010/main" val="353374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5C64A-5B08-460F-8426-532822BD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Environment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0957E8-7066-416E-B664-F52AF9AFCC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Package Management</a:t>
            </a:r>
            <a:endParaRPr lang="en-CA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AC4979B3-F9C7-49AA-90ED-BF80125A2B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94846" r="-94522" b="-325"/>
          <a:stretch/>
        </p:blipFill>
        <p:spPr>
          <a:xfrm>
            <a:off x="383117" y="1089026"/>
            <a:ext cx="11413067" cy="4054475"/>
          </a:xfrm>
        </p:spPr>
      </p:pic>
    </p:spTree>
    <p:extLst>
      <p:ext uri="{BB962C8B-B14F-4D97-AF65-F5344CB8AC3E}">
        <p14:creationId xmlns:p14="http://schemas.microsoft.com/office/powerpoint/2010/main" val="192606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6434C-B8C3-41C3-BEC4-55888F0F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Structure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4EDCA8-84A8-4B66-BD81-FDBDBEDFE8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Import </a:t>
            </a:r>
            <a:r>
              <a:rPr lang="de-DE" dirty="0" err="1"/>
              <a:t>packages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(Windows)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62300" lvl="2" indent="-457200">
              <a:buFont typeface="+mj-lt"/>
              <a:buAutoNum type="arabicPeriod"/>
            </a:pPr>
            <a:r>
              <a:rPr lang="de-DE" dirty="0"/>
              <a:t>Initialize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</a:t>
            </a:r>
            <a:endParaRPr lang="de-DE" dirty="0"/>
          </a:p>
          <a:p>
            <a:pPr marL="978300" lvl="3" indent="-457200">
              <a:buFont typeface="Wingdings" panose="05000000000000000000" pitchFamily="2" charset="2"/>
              <a:buChar char="§"/>
            </a:pPr>
            <a:r>
              <a:rPr lang="en-CA" sz="1000" dirty="0">
                <a:latin typeface="Courier New" panose="02070309020205020404" pitchFamily="49" charset="0"/>
                <a:ea typeface="Calibri" panose="020F0502020204030204" pitchFamily="34" charset="0"/>
              </a:rPr>
              <a:t>def __</a:t>
            </a:r>
            <a:r>
              <a:rPr lang="en-CA" sz="1000" dirty="0" err="1">
                <a:latin typeface="Courier New" panose="02070309020205020404" pitchFamily="49" charset="0"/>
                <a:ea typeface="Calibri" panose="020F0502020204030204" pitchFamily="34" charset="0"/>
              </a:rPr>
              <a:t>init</a:t>
            </a:r>
            <a:r>
              <a:rPr lang="en-CA" sz="1000" dirty="0">
                <a:latin typeface="Courier New" panose="02070309020205020404" pitchFamily="49" charset="0"/>
                <a:ea typeface="Calibri" panose="020F0502020204030204" pitchFamily="34" charset="0"/>
              </a:rPr>
              <a:t>__(self, parent, controller):</a:t>
            </a:r>
            <a:endParaRPr lang="de-DE" dirty="0"/>
          </a:p>
          <a:p>
            <a:pPr marL="762300" lvl="2" indent="-4572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frame</a:t>
            </a:r>
            <a:endParaRPr lang="de-DE" dirty="0"/>
          </a:p>
          <a:p>
            <a:pPr marL="762300" lvl="2" indent="-457200">
              <a:buFont typeface="+mj-lt"/>
              <a:buAutoNum type="arabicPeriod"/>
            </a:pPr>
            <a:r>
              <a:rPr lang="de-DE" dirty="0"/>
              <a:t>Add </a:t>
            </a:r>
            <a:r>
              <a:rPr lang="de-DE" dirty="0" err="1"/>
              <a:t>widgets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  <a:p>
            <a:pPr marL="762300" lvl="2" indent="-457200">
              <a:buFont typeface="+mj-lt"/>
              <a:buAutoNum type="arabicPeriod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widgets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Generate root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Initialize variables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main</a:t>
            </a:r>
            <a:r>
              <a:rPr lang="de-DE" dirty="0"/>
              <a:t> loop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 err="1"/>
              <a:t>Structure</a:t>
            </a:r>
            <a:r>
              <a:rPr lang="de-DE" sz="1600" dirty="0"/>
              <a:t> </a:t>
            </a:r>
            <a:r>
              <a:rPr lang="de-DE" sz="1600" dirty="0" err="1"/>
              <a:t>based</a:t>
            </a:r>
            <a:r>
              <a:rPr lang="de-DE" sz="1600" dirty="0"/>
              <a:t> on https://stackoverflow.com/questions/14817210/using-buttons-in-tkinter-to-navigate-to-different-pages-of-the-application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291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65721-2523-4141-9091-1EEA37D3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Structure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A61FB8-3F7D-42D2-B6C1-96FA211F2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Classes</a:t>
            </a:r>
            <a:r>
              <a:rPr lang="de-DE" dirty="0"/>
              <a:t>:</a:t>
            </a:r>
          </a:p>
          <a:p>
            <a:r>
              <a:rPr lang="de-DE" dirty="0" err="1"/>
              <a:t>Window</a:t>
            </a:r>
            <a:r>
              <a:rPr lang="de-DE" dirty="0"/>
              <a:t> Controller</a:t>
            </a:r>
          </a:p>
          <a:p>
            <a:pPr lvl="2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show_frame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Welcome </a:t>
            </a:r>
            <a:r>
              <a:rPr lang="de-DE" dirty="0" err="1"/>
              <a:t>Window</a:t>
            </a:r>
            <a:r>
              <a:rPr lang="de-DE" dirty="0"/>
              <a:t> *</a:t>
            </a:r>
          </a:p>
          <a:p>
            <a:r>
              <a:rPr lang="de-DE" dirty="0"/>
              <a:t>Input </a:t>
            </a:r>
            <a:r>
              <a:rPr lang="de-DE" dirty="0" err="1"/>
              <a:t>Window</a:t>
            </a:r>
            <a:endParaRPr lang="de-DE" dirty="0"/>
          </a:p>
          <a:p>
            <a:r>
              <a:rPr lang="de-DE" dirty="0"/>
              <a:t>Output </a:t>
            </a:r>
            <a:r>
              <a:rPr lang="de-DE" dirty="0" err="1"/>
              <a:t>Window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/>
              <a:t>*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added</a:t>
            </a:r>
            <a:r>
              <a:rPr lang="de-DE" sz="1600" dirty="0"/>
              <a:t> </a:t>
            </a:r>
            <a:r>
              <a:rPr lang="de-DE" sz="1600" dirty="0" err="1"/>
              <a:t>later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2647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25AB3-7A51-4AB8-979F-9E30405C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Package Distribution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7CA9DB-261A-4271-810B-5E7CB8EDC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Distribute</a:t>
            </a:r>
            <a:r>
              <a:rPr lang="de-DE" dirty="0"/>
              <a:t> </a:t>
            </a:r>
            <a:r>
              <a:rPr lang="de-DE" dirty="0" err="1"/>
              <a:t>Pandapower</a:t>
            </a:r>
            <a:r>
              <a:rPr lang="de-DE" dirty="0"/>
              <a:t> and </a:t>
            </a:r>
            <a:r>
              <a:rPr lang="de-DE" dirty="0" err="1"/>
              <a:t>FlAixEnergy</a:t>
            </a:r>
            <a:r>
              <a:rPr lang="de-DE" dirty="0"/>
              <a:t> GUI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Package Index (</a:t>
            </a:r>
            <a:r>
              <a:rPr lang="de-DE" dirty="0" err="1"/>
              <a:t>PyPI</a:t>
            </a:r>
            <a:r>
              <a:rPr lang="de-DE" dirty="0"/>
              <a:t>)</a:t>
            </a:r>
          </a:p>
          <a:p>
            <a:r>
              <a:rPr lang="de-DE" dirty="0" err="1"/>
              <a:t>Documentation</a:t>
            </a:r>
            <a:r>
              <a:rPr lang="de-DE" dirty="0"/>
              <a:t> on 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673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34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D53C1-8992-4876-B03E-2A9B1FA34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Pre-Presentation </a:t>
            </a:r>
            <a:r>
              <a:rPr lang="en-CA" dirty="0" err="1"/>
              <a:t>FlAixEnergy</a:t>
            </a:r>
            <a:r>
              <a:rPr lang="en-CA" dirty="0"/>
              <a:t> applied </a:t>
            </a:r>
            <a:r>
              <a:rPr lang="en-CA" dirty="0" err="1"/>
              <a:t>Loadflow</a:t>
            </a:r>
            <a:r>
              <a:rPr lang="en-CA" dirty="0"/>
              <a:t> with Python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A2672F-118F-4CF6-9D99-D24501DA9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Wednesday, August 22,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50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6DFFB-76C2-464A-A994-A9486DC2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Equations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4475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5CE9D-1689-4223-8A79-8D5FC67B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Loadflow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en-CA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19F0B4-25D2-4FFE-9A75-D95FA01E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395" y="1234157"/>
            <a:ext cx="6153209" cy="40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29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6E31D-EA66-411C-80E4-EDF75D56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FlAixEnergy</a:t>
            </a:r>
            <a:r>
              <a:rPr lang="de-DE" dirty="0"/>
              <a:t> GUI</a:t>
            </a:r>
            <a:endParaRPr lang="en-CA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736BD5-FD1C-4B6C-8132-30DA602F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233181"/>
            <a:ext cx="5125165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0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379F9-842D-438A-8C7B-9787AD97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FlAixEnergy</a:t>
            </a:r>
            <a:r>
              <a:rPr lang="de-DE" dirty="0"/>
              <a:t> GUI</a:t>
            </a:r>
            <a:endParaRPr lang="en-CA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1FD53D-5FDC-40A1-86E5-50E4C07D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943" y="1237944"/>
            <a:ext cx="510611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1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867D2-3077-475A-8403-941ACE26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FlAixEnergy</a:t>
            </a:r>
            <a:r>
              <a:rPr lang="de-DE" dirty="0"/>
              <a:t> GUI</a:t>
            </a:r>
            <a:endParaRPr lang="en-CA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CB297E-A00C-4B2A-B592-EE823D3B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218891"/>
            <a:ext cx="512516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58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804A8-3341-472F-9CA4-1353ACBF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FlAixEnergy GUI</a:t>
            </a:r>
            <a:endParaRPr lang="en-CA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1DD7EA-EF1C-48D1-BE97-25694A07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654" y="1218891"/>
            <a:ext cx="5134692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0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46CD5-7088-4E33-ACEF-C281AD39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FlAixEnergy</a:t>
            </a:r>
            <a:r>
              <a:rPr lang="de-DE" dirty="0"/>
              <a:t> GUI</a:t>
            </a:r>
            <a:endParaRPr lang="en-CA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4CC8C4-9703-4BD1-9D90-F278E2FF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228418"/>
            <a:ext cx="512516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81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8B128-F998-4BC6-8A51-1E981501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FlAixEnergy</a:t>
            </a:r>
            <a:r>
              <a:rPr lang="de-DE" dirty="0"/>
              <a:t> GUI</a:t>
            </a:r>
            <a:endParaRPr lang="en-CA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C42B89-5E98-4783-854B-C610B2002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17" y="1223654"/>
            <a:ext cx="5125165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19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B06B6-3261-4DE6-9154-EA8345B3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FlAixEnergy</a:t>
            </a:r>
            <a:r>
              <a:rPr lang="de-DE" dirty="0"/>
              <a:t> GUI</a:t>
            </a:r>
            <a:endParaRPr lang="en-CA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A32E93-5FE3-4F51-80F2-9D39DCDEC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97" y="1025011"/>
            <a:ext cx="11227006" cy="48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5BCE7-2510-44EA-99A2-B85BF637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Newton-Raphson Method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ADCA68-51F9-4E13-961C-DF483FBB2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X.‐F. Wang et al., Modern Power Systems Analysis. 71</a:t>
            </a:r>
          </a:p>
          <a:p>
            <a:r>
              <a:rPr lang="en-CA" dirty="0" err="1"/>
              <a:t>doi</a:t>
            </a:r>
            <a:r>
              <a:rPr lang="en-CA" dirty="0"/>
              <a:t>: 10.1007/978-0-387-72853-7, # Springer Science þ Business Media, LLC 2008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11FB1D-518D-49FB-8A56-9A6717AB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341" y="1089024"/>
            <a:ext cx="3739956" cy="40574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6D6B858-8FCD-491B-813B-012F4A96F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179" r="2049" b="-14167"/>
          <a:stretch/>
        </p:blipFill>
        <p:spPr>
          <a:xfrm>
            <a:off x="7289130" y="1092806"/>
            <a:ext cx="3027441" cy="4102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C0B53A-C224-4509-B870-1A75FC2B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49" y="1414760"/>
            <a:ext cx="3739956" cy="49048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41FA6B7-0010-478B-954E-C0193EC19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636" y="1917132"/>
            <a:ext cx="3838380" cy="4490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F899AC7-D6C8-4777-A349-368DD2AD4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412" y="2366230"/>
            <a:ext cx="2481394" cy="4775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01BD5C0-8216-4EB8-B371-84E349A068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6577" y="2763206"/>
            <a:ext cx="4073272" cy="51519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290BB2A-A27E-4660-844E-074CA8781CB8}"/>
              </a:ext>
            </a:extLst>
          </p:cNvPr>
          <p:cNvSpPr txBox="1"/>
          <p:nvPr/>
        </p:nvSpPr>
        <p:spPr>
          <a:xfrm>
            <a:off x="8999641" y="2481904"/>
            <a:ext cx="298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or</a:t>
            </a:r>
            <a:endParaRPr lang="en-CA" sz="1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39D221F-7E83-482D-8E20-10AD4466E5D5}"/>
              </a:ext>
            </a:extLst>
          </p:cNvPr>
          <p:cNvSpPr txBox="1"/>
          <p:nvPr/>
        </p:nvSpPr>
        <p:spPr>
          <a:xfrm>
            <a:off x="383116" y="1051720"/>
            <a:ext cx="164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Simple Power System: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F13F0EC-D8DE-4A2A-AB90-215EDFA8FC0E}"/>
                  </a:ext>
                </a:extLst>
              </p:cNvPr>
              <p:cNvSpPr txBox="1"/>
              <p:nvPr/>
            </p:nvSpPr>
            <p:spPr>
              <a:xfrm>
                <a:off x="6392412" y="3406245"/>
                <a:ext cx="611557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Variables: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CA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1400" dirty="0"/>
                  <a:t> nodes →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1400" dirty="0"/>
                  <a:t> equations,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1400" dirty="0"/>
                  <a:t> variables</a:t>
                </a:r>
              </a:p>
              <a:p>
                <a:endParaRPr lang="en-CA" sz="1400" dirty="0"/>
              </a:p>
              <a:p>
                <a:r>
                  <a:rPr lang="en-CA" sz="1400" dirty="0"/>
                  <a:t>      → Solving the node voltage phasor</a:t>
                </a:r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F13F0EC-D8DE-4A2A-AB90-215EDFA8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12" y="3406245"/>
                <a:ext cx="6115574" cy="954107"/>
              </a:xfrm>
              <a:prstGeom prst="rect">
                <a:avLst/>
              </a:prstGeom>
              <a:blipFill>
                <a:blip r:embed="rId8"/>
                <a:stretch>
                  <a:fillRect l="-199" t="-1282" b="-57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93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D7B5C-D77C-438F-8C37-D171FB73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30DBB-7DB7-4529-8BF1-A6418EF360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err="1"/>
              <a:t>Loadflow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Pandapower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Tkinter</a:t>
            </a:r>
            <a:r>
              <a:rPr lang="de-DE" dirty="0"/>
              <a:t> GUI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Package Distribution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8466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1390809-9B63-46ED-ACF6-3BCD15A6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83" y="4107526"/>
            <a:ext cx="5336011" cy="9089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72D44C-7DD5-468D-B667-09491790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Newton-Raphson Method</a:t>
            </a:r>
            <a:endParaRPr lang="en-CA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EB8098-30FA-4F09-88CE-89462069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338" y="1391069"/>
            <a:ext cx="3422489" cy="3738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D32B4D-0B6E-4663-AB86-A870C5FAC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14" y="1667691"/>
            <a:ext cx="1147631" cy="3194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974E8A-49B8-4E13-8CF4-6488623D6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318" y="1969274"/>
            <a:ext cx="5083509" cy="4631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CCBCCAD-8D3C-45CA-9632-5CA8EECBE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817" y="2432464"/>
            <a:ext cx="5336010" cy="4363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AC03E6-5070-4C83-9EF6-AE5E377B8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6436" y="2471802"/>
            <a:ext cx="812028" cy="2068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8C5DB7-3353-41CD-BC34-8C926F283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0488" y="2854597"/>
            <a:ext cx="4773117" cy="889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66A4CF4-6C18-4E29-AAF0-651C0F53C7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5172" y="910442"/>
            <a:ext cx="4501655" cy="4950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53A2194-E79D-4241-9642-D568FBFD12AD}"/>
              </a:ext>
            </a:extLst>
          </p:cNvPr>
          <p:cNvSpPr txBox="1"/>
          <p:nvPr/>
        </p:nvSpPr>
        <p:spPr>
          <a:xfrm>
            <a:off x="5729082" y="3835377"/>
            <a:ext cx="417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(…)</a:t>
            </a:r>
            <a:endParaRPr lang="en-CA" sz="10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1EE0C00-B619-41CB-B7DA-7650B90EDA70}"/>
              </a:ext>
            </a:extLst>
          </p:cNvPr>
          <p:cNvSpPr/>
          <p:nvPr/>
        </p:nvSpPr>
        <p:spPr>
          <a:xfrm>
            <a:off x="3890864" y="4176161"/>
            <a:ext cx="233265" cy="246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369E17B-82DB-4F68-ADA7-24CFA2A3641A}"/>
              </a:ext>
            </a:extLst>
          </p:cNvPr>
          <p:cNvSpPr/>
          <p:nvPr/>
        </p:nvSpPr>
        <p:spPr>
          <a:xfrm>
            <a:off x="3921966" y="4617808"/>
            <a:ext cx="233265" cy="246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8BB9617-5014-4C76-BFE7-E5282D731A54}"/>
              </a:ext>
            </a:extLst>
          </p:cNvPr>
          <p:cNvSpPr/>
          <p:nvPr/>
        </p:nvSpPr>
        <p:spPr>
          <a:xfrm>
            <a:off x="4983430" y="4192110"/>
            <a:ext cx="233265" cy="246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7042938-0AF1-4230-8103-107CA84B01DF}"/>
              </a:ext>
            </a:extLst>
          </p:cNvPr>
          <p:cNvSpPr/>
          <p:nvPr/>
        </p:nvSpPr>
        <p:spPr>
          <a:xfrm>
            <a:off x="4983430" y="4617807"/>
            <a:ext cx="233265" cy="246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391B57F-DE77-4FD5-A928-983D523AC0CD}"/>
              </a:ext>
            </a:extLst>
          </p:cNvPr>
          <p:cNvSpPr/>
          <p:nvPr/>
        </p:nvSpPr>
        <p:spPr>
          <a:xfrm>
            <a:off x="5791317" y="4623496"/>
            <a:ext cx="233265" cy="246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B029D5C-508F-4D51-AFCC-678334DF4B96}"/>
              </a:ext>
            </a:extLst>
          </p:cNvPr>
          <p:cNvSpPr/>
          <p:nvPr/>
        </p:nvSpPr>
        <p:spPr>
          <a:xfrm>
            <a:off x="5743781" y="4197137"/>
            <a:ext cx="233265" cy="246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277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0537A-7EA3-4FB8-8732-5ED04035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Loadflow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EB9CE7-92D7-4E29-B45A-8550FD765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Overview</a:t>
            </a:r>
            <a:r>
              <a:rPr lang="de-DE" dirty="0"/>
              <a:t>:</a:t>
            </a:r>
          </a:p>
          <a:p>
            <a:r>
              <a:rPr lang="de-DE" dirty="0"/>
              <a:t>Newton-Raphson Method</a:t>
            </a:r>
          </a:p>
        </p:txBody>
      </p:sp>
    </p:spTree>
    <p:extLst>
      <p:ext uri="{BB962C8B-B14F-4D97-AF65-F5344CB8AC3E}">
        <p14:creationId xmlns:p14="http://schemas.microsoft.com/office/powerpoint/2010/main" val="339000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E25E33-FC37-4A99-A86E-2766F093D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Nonlinear equation solving method used to solve the node voltage phasors</a:t>
            </a:r>
          </a:p>
          <a:p>
            <a:pPr lvl="1"/>
            <a:r>
              <a:rPr lang="en-CA" dirty="0"/>
              <a:t>If the complex power can be represented by equations of complex voltages, then the NRM can be used to solve the voltage phasors</a:t>
            </a:r>
          </a:p>
          <a:p>
            <a:r>
              <a:rPr lang="de-DE" dirty="0"/>
              <a:t>I</a:t>
            </a:r>
            <a:r>
              <a:rPr lang="en-CA" dirty="0"/>
              <a:t>t transforms solving nonlinear equations into repeatedly solving linear equations</a:t>
            </a:r>
          </a:p>
          <a:p>
            <a:endParaRPr lang="en-CA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37700C-5BA9-46D2-AA9A-68FF7E64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Newton-Raphson Method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670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78018-3DDF-4469-8912-9D8F22BE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Pandapower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9BD3EE-C341-4F69-A74A-E33D632F35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Overview</a:t>
            </a:r>
            <a:r>
              <a:rPr lang="de-DE" dirty="0"/>
              <a:t>:</a:t>
            </a:r>
          </a:p>
          <a:p>
            <a:r>
              <a:rPr lang="de-DE" dirty="0" err="1"/>
              <a:t>Anaconda</a:t>
            </a:r>
            <a:endParaRPr lang="de-DE" dirty="0"/>
          </a:p>
          <a:p>
            <a:r>
              <a:rPr lang="de-DE" dirty="0"/>
              <a:t>Spyder</a:t>
            </a:r>
          </a:p>
          <a:p>
            <a:r>
              <a:rPr lang="de-DE" dirty="0"/>
              <a:t>Power Flow</a:t>
            </a:r>
            <a:endParaRPr lang="en-CA" dirty="0"/>
          </a:p>
          <a:p>
            <a:pPr lvl="1"/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9769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6B9D1-85C3-4DE7-8075-76919F7B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Anaconda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01F6B8-C767-4165-B2FE-61B99FBB96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CA" dirty="0" err="1"/>
              <a:t>naconda</a:t>
            </a:r>
            <a:r>
              <a:rPr lang="en-CA" dirty="0"/>
              <a:t>:</a:t>
            </a:r>
          </a:p>
          <a:p>
            <a:pPr lvl="1"/>
            <a:r>
              <a:rPr lang="de-DE" dirty="0"/>
              <a:t>I</a:t>
            </a:r>
            <a:r>
              <a:rPr lang="en-CA" dirty="0"/>
              <a:t> used the Anaconda environment to run Spyder (it also has </a:t>
            </a:r>
            <a:r>
              <a:rPr lang="en-CA" dirty="0" err="1"/>
              <a:t>Jupyter</a:t>
            </a:r>
            <a:r>
              <a:rPr lang="en-CA" dirty="0"/>
              <a:t>, VS Code, </a:t>
            </a:r>
            <a:r>
              <a:rPr lang="en-CA" dirty="0" err="1"/>
              <a:t>etc</a:t>
            </a:r>
            <a:r>
              <a:rPr lang="en-CA" dirty="0"/>
              <a:t>)</a:t>
            </a:r>
          </a:p>
          <a:p>
            <a:pPr lvl="1"/>
            <a:r>
              <a:rPr lang="de-DE" dirty="0"/>
              <a:t>I</a:t>
            </a:r>
            <a:r>
              <a:rPr lang="en-CA" dirty="0"/>
              <a:t> used </a:t>
            </a:r>
            <a:r>
              <a:rPr lang="en-CA" i="1" dirty="0"/>
              <a:t>pip </a:t>
            </a:r>
            <a:r>
              <a:rPr lang="en-CA" dirty="0"/>
              <a:t>to easily install and manage packages (through Anaconda Prompt)</a:t>
            </a:r>
          </a:p>
          <a:p>
            <a:pPr lvl="2"/>
            <a:r>
              <a:rPr lang="de-DE" i="1" dirty="0"/>
              <a:t>p</a:t>
            </a:r>
            <a:r>
              <a:rPr lang="en-CA" i="1" dirty="0" err="1"/>
              <a:t>ip</a:t>
            </a:r>
            <a:r>
              <a:rPr lang="en-CA" i="1" dirty="0"/>
              <a:t> install &lt;your module&gt;</a:t>
            </a:r>
          </a:p>
        </p:txBody>
      </p:sp>
    </p:spTree>
    <p:extLst>
      <p:ext uri="{BB962C8B-B14F-4D97-AF65-F5344CB8AC3E}">
        <p14:creationId xmlns:p14="http://schemas.microsoft.com/office/powerpoint/2010/main" val="211220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E9D5F0-B595-4F0B-AB54-36F9BE5E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Spyder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522504-7197-4916-B4F6-7B29E9AC2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Spyder (Python IDE):</a:t>
            </a:r>
          </a:p>
          <a:p>
            <a:pPr lvl="1"/>
            <a:r>
              <a:rPr lang="de-DE" dirty="0"/>
              <a:t>Free, </a:t>
            </a:r>
            <a:r>
              <a:rPr lang="de-DE" dirty="0" err="1"/>
              <a:t>cross-platform</a:t>
            </a:r>
            <a:r>
              <a:rPr lang="de-DE" dirty="0"/>
              <a:t>, </a:t>
            </a:r>
            <a:r>
              <a:rPr lang="de-DE" dirty="0" err="1"/>
              <a:t>plugin</a:t>
            </a:r>
            <a:r>
              <a:rPr lang="de-DE" dirty="0"/>
              <a:t> support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i="1" dirty="0" err="1"/>
              <a:t>pip</a:t>
            </a:r>
            <a:endParaRPr lang="de-DE" dirty="0"/>
          </a:p>
          <a:p>
            <a:pPr lvl="1"/>
            <a:r>
              <a:rPr lang="de-DE" dirty="0"/>
              <a:t>Variable Explorer</a:t>
            </a:r>
          </a:p>
          <a:p>
            <a:pPr lvl="1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packages</a:t>
            </a:r>
            <a:endParaRPr lang="de-DE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662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89317-DA9C-4730-92D4-F3C200A4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Spyder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B4A9FB-4FFC-48CE-917D-1EDC46E67F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Spyder 3.2.6</a:t>
            </a:r>
            <a:endParaRPr lang="en-CA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DCA8E582-44F1-475F-A2D9-953F626FF27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6390" t="1" r="-26219" b="114"/>
          <a:stretch/>
        </p:blipFill>
        <p:spPr>
          <a:xfrm>
            <a:off x="383117" y="1089026"/>
            <a:ext cx="11413067" cy="4054475"/>
          </a:xfrm>
        </p:spPr>
      </p:pic>
    </p:spTree>
    <p:extLst>
      <p:ext uri="{BB962C8B-B14F-4D97-AF65-F5344CB8AC3E}">
        <p14:creationId xmlns:p14="http://schemas.microsoft.com/office/powerpoint/2010/main" val="2444850200"/>
      </p:ext>
    </p:extLst>
  </p:cSld>
  <p:clrMapOvr>
    <a:masterClrMapping/>
  </p:clrMapOvr>
</p:sld>
</file>

<file path=ppt/theme/theme1.xml><?xml version="1.0" encoding="utf-8"?>
<a:theme xmlns:a="http://schemas.openxmlformats.org/drawingml/2006/main" name="FEN_Aachen">
  <a:themeElements>
    <a:clrScheme name="FEN Aachen">
      <a:dk1>
        <a:srgbClr val="0069B2"/>
      </a:dk1>
      <a:lt1>
        <a:srgbClr val="BCCDEE"/>
      </a:lt1>
      <a:dk2>
        <a:srgbClr val="378CC6"/>
      </a:dk2>
      <a:lt2>
        <a:srgbClr val="BCCDEE"/>
      </a:lt2>
      <a:accent1>
        <a:srgbClr val="0069B2"/>
      </a:accent1>
      <a:accent2>
        <a:srgbClr val="378CC6"/>
      </a:accent2>
      <a:accent3>
        <a:srgbClr val="BCCDEE"/>
      </a:accent3>
      <a:accent4>
        <a:srgbClr val="000000"/>
      </a:accent4>
      <a:accent5>
        <a:srgbClr val="868789"/>
      </a:accent5>
      <a:accent6>
        <a:srgbClr val="C5C6C8"/>
      </a:accent6>
      <a:hlink>
        <a:srgbClr val="612158"/>
      </a:hlink>
      <a:folHlink>
        <a:srgbClr val="7A6F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N_Aachen" id="{DA087BFB-7FD6-4C82-9C9A-6BC3ECC94BE5}" vid="{33259307-1F5C-4E0C-A2E3-35904577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FEN_Aachen</Template>
  <TotalTime>0</TotalTime>
  <Words>507</Words>
  <Application>Microsoft Office PowerPoint</Application>
  <PresentationFormat>Breitbild</PresentationFormat>
  <Paragraphs>114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Symbol</vt:lpstr>
      <vt:lpstr>Wingdings</vt:lpstr>
      <vt:lpstr>FEN_Aachen</vt:lpstr>
      <vt:lpstr>PowerPoint-Präsentation</vt:lpstr>
      <vt:lpstr>Pre-Presentation FlAixEnergy applied Loadflow with Python</vt:lpstr>
      <vt:lpstr>Overview</vt:lpstr>
      <vt:lpstr>1. Loadflow</vt:lpstr>
      <vt:lpstr>Newton-Raphson Method</vt:lpstr>
      <vt:lpstr>2. Pandapower</vt:lpstr>
      <vt:lpstr>Anaconda</vt:lpstr>
      <vt:lpstr>Spyder</vt:lpstr>
      <vt:lpstr>Spyder</vt:lpstr>
      <vt:lpstr>Spyder</vt:lpstr>
      <vt:lpstr>Power Flow</vt:lpstr>
      <vt:lpstr>3. Tkinter GUI</vt:lpstr>
      <vt:lpstr>Environment</vt:lpstr>
      <vt:lpstr>Environment</vt:lpstr>
      <vt:lpstr>Environment</vt:lpstr>
      <vt:lpstr>Code Structure</vt:lpstr>
      <vt:lpstr>Code Structure</vt:lpstr>
      <vt:lpstr>4. Package Distribution</vt:lpstr>
      <vt:lpstr>PowerPoint-Präsentation</vt:lpstr>
      <vt:lpstr>Equations</vt:lpstr>
      <vt:lpstr>Loadflow Map</vt:lpstr>
      <vt:lpstr>FlAixEnergy GUI</vt:lpstr>
      <vt:lpstr>FlAixEnergy GUI</vt:lpstr>
      <vt:lpstr>FlAixEnergy GUI</vt:lpstr>
      <vt:lpstr>FlAixEnergy GUI</vt:lpstr>
      <vt:lpstr>FlAixEnergy GUI</vt:lpstr>
      <vt:lpstr>FlAixEnergy GUI</vt:lpstr>
      <vt:lpstr>FlAixEnergy GUI</vt:lpstr>
      <vt:lpstr>Newton-Raphson Method</vt:lpstr>
      <vt:lpstr>Newton-Raphson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Felipe Goncalves</dc:creator>
  <cp:lastModifiedBy>Felipe Goncalves</cp:lastModifiedBy>
  <cp:revision>28</cp:revision>
  <dcterms:created xsi:type="dcterms:W3CDTF">2018-08-14T15:05:47Z</dcterms:created>
  <dcterms:modified xsi:type="dcterms:W3CDTF">2018-08-22T09:52:30Z</dcterms:modified>
</cp:coreProperties>
</file>